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7"/>
  </p:notesMasterIdLst>
  <p:sldIdLst>
    <p:sldId id="257" r:id="rId5"/>
    <p:sldId id="256" r:id="rId6"/>
  </p:sldIdLst>
  <p:sldSz cx="7559675" cy="10691813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22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桑島大地" initials="桑島大地" lastIdx="1" clrIdx="0">
    <p:extLst>
      <p:ext uri="{19B8F6BF-5375-455C-9EA6-DF929625EA0E}">
        <p15:presenceInfo xmlns:p15="http://schemas.microsoft.com/office/powerpoint/2012/main" userId="S-1-5-21-1409082233-920026266-1801674531-135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FF99"/>
    <a:srgbClr val="FEF79A"/>
    <a:srgbClr val="FDECD5"/>
    <a:srgbClr val="FEFDE6"/>
    <a:srgbClr val="EAF2FA"/>
    <a:srgbClr val="F3EBCD"/>
    <a:srgbClr val="0033CC"/>
    <a:srgbClr val="0066CC"/>
    <a:srgbClr val="CCECFF"/>
    <a:srgbClr val="AE9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4" autoAdjust="0"/>
    <p:restoredTop sz="93333" autoAdjust="0"/>
  </p:normalViewPr>
  <p:slideViewPr>
    <p:cSldViewPr snapToGrid="0" showGuides="1">
      <p:cViewPr>
        <p:scale>
          <a:sx n="150" d="100"/>
          <a:sy n="150" d="100"/>
        </p:scale>
        <p:origin x="186" y="-1338"/>
      </p:cViewPr>
      <p:guideLst>
        <p:guide orient="horz" pos="3322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5-02-03T06:58:21.609"/>
    </inkml:context>
    <inkml:brush xml:id="br0">
      <inkml:brushProperty name="width" value="0.1" units="cm"/>
      <inkml:brushProperty name="height" value="0.2" units="cm"/>
      <inkml:brushProperty name="color" value="#FFD9EC"/>
      <inkml:brushProperty name="tip" value="rectangle"/>
      <inkml:brushProperty name="rasterOp" value="maskPen"/>
      <inkml:brushProperty name="ignorePressure" value="1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20748E-CA6E-4CBF-815D-76CB428BDD6E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90750" y="1233488"/>
            <a:ext cx="23542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176A6-7AA2-47BF-B877-10F70B6DAEC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6246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kumimoji="1" sz="13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90750" y="1233488"/>
            <a:ext cx="235426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3176A6-7AA2-47BF-B877-10F70B6DAECC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11000402020202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11000402020202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225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190750" y="1233488"/>
            <a:ext cx="2354263" cy="3328987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176A6-7AA2-47BF-B877-10F70B6DAECC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9627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C731-0178-4CB9-BA36-7D2A4485513A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E954-0356-4E6F-B3D4-C10FE4F519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30589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C731-0178-4CB9-BA36-7D2A4485513A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E954-0356-4E6F-B3D4-C10FE4F519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7599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C731-0178-4CB9-BA36-7D2A4485513A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E954-0356-4E6F-B3D4-C10FE4F519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0169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C731-0178-4CB9-BA36-7D2A4485513A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E954-0356-4E6F-B3D4-C10FE4F519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2007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C731-0178-4CB9-BA36-7D2A4485513A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E954-0356-4E6F-B3D4-C10FE4F519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684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C731-0178-4CB9-BA36-7D2A4485513A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E954-0356-4E6F-B3D4-C10FE4F519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0155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C731-0178-4CB9-BA36-7D2A4485513A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E954-0356-4E6F-B3D4-C10FE4F519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1232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C731-0178-4CB9-BA36-7D2A4485513A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E954-0356-4E6F-B3D4-C10FE4F519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40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C731-0178-4CB9-BA36-7D2A4485513A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E954-0356-4E6F-B3D4-C10FE4F519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4889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C731-0178-4CB9-BA36-7D2A4485513A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E954-0356-4E6F-B3D4-C10FE4F519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7148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2C731-0178-4CB9-BA36-7D2A4485513A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57E954-0356-4E6F-B3D4-C10FE4F519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9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442C731-0178-4CB9-BA36-7D2A4485513A}" type="datetimeFigureOut">
              <a:rPr kumimoji="1" lang="ja-JP" altLang="en-US" smtClean="0"/>
              <a:t>2026/4/27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B57E954-0356-4E6F-B3D4-C10FE4F5193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5017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0.png"/><Relationship Id="rId3" Type="http://schemas.openxmlformats.org/officeDocument/2006/relationships/image" Target="../media/image1.jpg"/><Relationship Id="rId7" Type="http://schemas.openxmlformats.org/officeDocument/2006/relationships/customXml" Target="../ink/ink1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openxmlformats.org/officeDocument/2006/relationships/image" Target="../media/image7.tif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5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 4">
            <a:extLst>
              <a:ext uri="{FF2B5EF4-FFF2-40B4-BE49-F238E27FC236}">
                <a16:creationId xmlns:a16="http://schemas.microsoft.com/office/drawing/2014/main" id="{A58E1756-94F7-43AA-8D75-EEFFBD2F10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713947"/>
              </p:ext>
            </p:extLst>
          </p:nvPr>
        </p:nvGraphicFramePr>
        <p:xfrm>
          <a:off x="409551" y="3071575"/>
          <a:ext cx="6796858" cy="66747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1724">
                  <a:extLst>
                    <a:ext uri="{9D8B030D-6E8A-4147-A177-3AD203B41FA5}">
                      <a16:colId xmlns:a16="http://schemas.microsoft.com/office/drawing/2014/main" val="1466064427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3490841562"/>
                    </a:ext>
                  </a:extLst>
                </a:gridCol>
                <a:gridCol w="1304925">
                  <a:extLst>
                    <a:ext uri="{9D8B030D-6E8A-4147-A177-3AD203B41FA5}">
                      <a16:colId xmlns:a16="http://schemas.microsoft.com/office/drawing/2014/main" val="43560311"/>
                    </a:ext>
                  </a:extLst>
                </a:gridCol>
                <a:gridCol w="1615234">
                  <a:extLst>
                    <a:ext uri="{9D8B030D-6E8A-4147-A177-3AD203B41FA5}">
                      <a16:colId xmlns:a16="http://schemas.microsoft.com/office/drawing/2014/main" val="1830698226"/>
                    </a:ext>
                  </a:extLst>
                </a:gridCol>
              </a:tblGrid>
              <a:tr h="128291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タイトル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日時</a:t>
                      </a:r>
                      <a:endParaRPr kumimoji="1" lang="en-US" altLang="ja-JP" sz="105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場所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問合せ先（電話番号）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791869"/>
                  </a:ext>
                </a:extLst>
              </a:tr>
              <a:tr h="41601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ものづくり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DX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セミナー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6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月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4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日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(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木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)</a:t>
                      </a:r>
                    </a:p>
                    <a:p>
                      <a:pPr algn="ctr"/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10:00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～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16:30</a:t>
                      </a:r>
                      <a:endParaRPr kumimoji="1" lang="ja-JP" altLang="en-US" sz="105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u="non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北上オフィスプラザ</a:t>
                      </a:r>
                      <a:endParaRPr kumimoji="1" lang="en-US" altLang="ja-JP" sz="1050" u="none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kumimoji="1" lang="ja-JP" altLang="en-US" sz="1050" u="non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セミナールーム</a:t>
                      </a:r>
                      <a:endParaRPr kumimoji="1" lang="en-US" altLang="ja-JP" sz="1050" u="none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+mj-ea"/>
                          <a:ea typeface="+mj-ea"/>
                          <a:cs typeface="+mn-cs"/>
                        </a:rPr>
                        <a:t>北上市産業支援センター</a:t>
                      </a:r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（</a:t>
                      </a:r>
                      <a:r>
                        <a:rPr kumimoji="1" lang="en-US" altLang="ja-JP" sz="105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0197-71-2181</a:t>
                      </a:r>
                      <a:r>
                        <a:rPr kumimoji="1" lang="ja-JP" altLang="en-US" sz="1050" kern="1200" dirty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66945"/>
                  </a:ext>
                </a:extLst>
              </a:tr>
            </a:tbl>
          </a:graphicData>
        </a:graphic>
      </p:graphicFrame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3C08D2B5-AD7B-43AE-B5CC-DBF7C0AD773A}"/>
              </a:ext>
            </a:extLst>
          </p:cNvPr>
          <p:cNvSpPr txBox="1"/>
          <p:nvPr/>
        </p:nvSpPr>
        <p:spPr>
          <a:xfrm>
            <a:off x="409550" y="2737306"/>
            <a:ext cx="66104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400" dirty="0">
                <a:solidFill>
                  <a:schemeClr val="tx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① 業務の効率化につながるテーマ </a:t>
            </a:r>
            <a:r>
              <a:rPr kumimoji="1" lang="en-US" altLang="ja-JP" sz="1000" u="sng" dirty="0">
                <a:solidFill>
                  <a:schemeClr val="tx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kumimoji="1" lang="ja-JP" altLang="en-US" sz="1000" u="sng" dirty="0">
                <a:solidFill>
                  <a:schemeClr val="tx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業種や役職問わず、広く皆さまにおすすめ！</a:t>
            </a:r>
            <a:endParaRPr kumimoji="1" lang="en-US" altLang="ja-JP" sz="1000" dirty="0">
              <a:solidFill>
                <a:schemeClr val="tx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aphicFrame>
        <p:nvGraphicFramePr>
          <p:cNvPr id="6" name="表 4">
            <a:extLst>
              <a:ext uri="{FF2B5EF4-FFF2-40B4-BE49-F238E27FC236}">
                <a16:creationId xmlns:a16="http://schemas.microsoft.com/office/drawing/2014/main" id="{7598321B-6E3B-4DA8-9249-FA7BC3CC26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221066"/>
              </p:ext>
            </p:extLst>
          </p:nvPr>
        </p:nvGraphicFramePr>
        <p:xfrm>
          <a:off x="409550" y="4405664"/>
          <a:ext cx="6796858" cy="13944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7550">
                  <a:extLst>
                    <a:ext uri="{9D8B030D-6E8A-4147-A177-3AD203B41FA5}">
                      <a16:colId xmlns:a16="http://schemas.microsoft.com/office/drawing/2014/main" val="1466064427"/>
                    </a:ext>
                  </a:extLst>
                </a:gridCol>
                <a:gridCol w="2374900">
                  <a:extLst>
                    <a:ext uri="{9D8B030D-6E8A-4147-A177-3AD203B41FA5}">
                      <a16:colId xmlns:a16="http://schemas.microsoft.com/office/drawing/2014/main" val="3490841562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43560311"/>
                    </a:ext>
                  </a:extLst>
                </a:gridCol>
                <a:gridCol w="1624758">
                  <a:extLst>
                    <a:ext uri="{9D8B030D-6E8A-4147-A177-3AD203B41FA5}">
                      <a16:colId xmlns:a16="http://schemas.microsoft.com/office/drawing/2014/main" val="1830698226"/>
                    </a:ext>
                  </a:extLst>
                </a:gridCol>
              </a:tblGrid>
              <a:tr h="23685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タイトル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日時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場所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問合せ先（電話番号）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791869"/>
                  </a:ext>
                </a:extLst>
              </a:tr>
              <a:tr h="206222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玉掛け技能講習</a:t>
                      </a:r>
                      <a:endParaRPr kumimoji="1" lang="en-US" altLang="ja-JP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+mn-cs"/>
                      </a:endParaRP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（つり上げ荷重</a:t>
                      </a:r>
                      <a:r>
                        <a:rPr kumimoji="1" lang="en-US" altLang="ja-JP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1</a:t>
                      </a:r>
                      <a:r>
                        <a:rPr kumimoji="1" lang="ja-JP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トン以上）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学科</a:t>
                      </a:r>
                      <a:r>
                        <a:rPr kumimoji="1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/5</a:t>
                      </a:r>
                      <a:r>
                        <a:rPr kumimoji="1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月</a:t>
                      </a:r>
                      <a:r>
                        <a:rPr kumimoji="1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26</a:t>
                      </a:r>
                      <a:r>
                        <a:rPr kumimoji="1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日</a:t>
                      </a:r>
                      <a:r>
                        <a:rPr kumimoji="1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(</a:t>
                      </a:r>
                      <a:r>
                        <a:rPr kumimoji="1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火</a:t>
                      </a:r>
                      <a:r>
                        <a:rPr kumimoji="1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)</a:t>
                      </a:r>
                      <a:r>
                        <a:rPr kumimoji="1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　</a:t>
                      </a:r>
                      <a:r>
                        <a:rPr kumimoji="1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9:00</a:t>
                      </a:r>
                      <a:r>
                        <a:rPr kumimoji="1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～</a:t>
                      </a:r>
                      <a:r>
                        <a:rPr kumimoji="1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17:15</a:t>
                      </a:r>
                      <a:r>
                        <a:rPr kumimoji="1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、</a:t>
                      </a:r>
                      <a:r>
                        <a:rPr kumimoji="1" lang="ja-JP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　　</a:t>
                      </a:r>
                      <a:r>
                        <a:rPr kumimoji="1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5</a:t>
                      </a:r>
                      <a:r>
                        <a:rPr kumimoji="1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月</a:t>
                      </a:r>
                      <a:r>
                        <a:rPr kumimoji="1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27</a:t>
                      </a:r>
                      <a:r>
                        <a:rPr kumimoji="1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日</a:t>
                      </a:r>
                      <a:r>
                        <a:rPr kumimoji="1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(</a:t>
                      </a:r>
                      <a:r>
                        <a:rPr kumimoji="1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水</a:t>
                      </a:r>
                      <a:r>
                        <a:rPr kumimoji="1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)</a:t>
                      </a:r>
                      <a:r>
                        <a:rPr kumimoji="1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　</a:t>
                      </a:r>
                      <a:r>
                        <a:rPr kumimoji="1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9:00</a:t>
                      </a:r>
                      <a:r>
                        <a:rPr kumimoji="1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～</a:t>
                      </a:r>
                      <a:r>
                        <a:rPr kumimoji="1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17:00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実技</a:t>
                      </a:r>
                      <a:r>
                        <a:rPr kumimoji="1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/5</a:t>
                      </a:r>
                      <a:r>
                        <a:rPr kumimoji="1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月</a:t>
                      </a:r>
                      <a:r>
                        <a:rPr kumimoji="1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28</a:t>
                      </a:r>
                      <a:r>
                        <a:rPr kumimoji="1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日</a:t>
                      </a:r>
                      <a:r>
                        <a:rPr kumimoji="1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(</a:t>
                      </a:r>
                      <a:r>
                        <a:rPr kumimoji="1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木</a:t>
                      </a:r>
                      <a:r>
                        <a:rPr kumimoji="1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) </a:t>
                      </a:r>
                      <a:r>
                        <a:rPr kumimoji="1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　</a:t>
                      </a:r>
                      <a:r>
                        <a:rPr kumimoji="1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8:00</a:t>
                      </a:r>
                      <a:r>
                        <a:rPr kumimoji="1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～</a:t>
                      </a:r>
                      <a:r>
                        <a:rPr kumimoji="1" lang="en-US" altLang="zh-CN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17:30</a:t>
                      </a:r>
                      <a:r>
                        <a:rPr kumimoji="1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　</a:t>
                      </a:r>
                      <a:endParaRPr kumimoji="1" lang="ja-JP" alt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D デジタル 教科書体 NK-B"/>
                        <a:ea typeface="UD デジタル 教科書体 NK-B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050" u="non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北上高等職業</a:t>
                      </a:r>
                    </a:p>
                    <a:p>
                      <a:pPr algn="ctr"/>
                      <a:r>
                        <a:rPr kumimoji="1" lang="zh-TW" altLang="en-US" sz="1050" u="non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訓練校</a:t>
                      </a:r>
                      <a:endParaRPr kumimoji="1" lang="en-US" altLang="ja-JP" sz="1050" u="none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05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北上職業訓練協会（</a:t>
                      </a:r>
                      <a:r>
                        <a:rPr kumimoji="1" lang="en-US" altLang="zh-TW" sz="105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0197-81-5577</a:t>
                      </a:r>
                      <a:r>
                        <a:rPr kumimoji="1" lang="zh-TW" altLang="en-US" sz="105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）</a:t>
                      </a:r>
                      <a:endParaRPr kumimoji="1" lang="ja-JP" altLang="en-US" sz="105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66945"/>
                  </a:ext>
                </a:extLst>
              </a:tr>
              <a:tr h="445359"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品質管理検定（</a:t>
                      </a:r>
                      <a:r>
                        <a:rPr kumimoji="1" lang="en-US" altLang="zh-TW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QC</a:t>
                      </a:r>
                      <a:r>
                        <a:rPr kumimoji="1" lang="zh-TW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）</a:t>
                      </a:r>
                      <a:r>
                        <a:rPr kumimoji="1" lang="en-US" altLang="zh-TW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3</a:t>
                      </a:r>
                      <a:r>
                        <a:rPr kumimoji="1" lang="zh-TW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級</a:t>
                      </a:r>
                      <a:endParaRPr kumimoji="1" lang="en-US" altLang="zh-TW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+mn-cs"/>
                      </a:endParaRP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 panose="02020700000000000000" pitchFamily="18" charset="-128"/>
                          <a:ea typeface="UD デジタル 教科書体 NK-B" panose="02020700000000000000" pitchFamily="18" charset="-128"/>
                          <a:cs typeface="+mn-cs"/>
                        </a:rPr>
                        <a:t>試験対策講習会</a:t>
                      </a:r>
                      <a:endParaRPr kumimoji="1" lang="ja-JP" alt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D デジタル 教科書体 NK-B" panose="02020700000000000000" pitchFamily="18" charset="-128"/>
                        <a:ea typeface="UD デジタル 教科書体 NK-B" panose="02020700000000000000" pitchFamily="18" charset="-128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６月８日</a:t>
                      </a:r>
                      <a:r>
                        <a:rPr kumimoji="1" lang="en-US" altLang="ja-JP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(</a:t>
                      </a:r>
                      <a:r>
                        <a:rPr kumimoji="1" lang="ja-JP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月</a:t>
                      </a:r>
                      <a:r>
                        <a:rPr kumimoji="1" lang="en-US" altLang="ja-JP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)</a:t>
                      </a:r>
                      <a:r>
                        <a:rPr kumimoji="1" lang="ja-JP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、９日</a:t>
                      </a:r>
                      <a:r>
                        <a:rPr kumimoji="1" lang="en-US" altLang="ja-JP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(</a:t>
                      </a:r>
                      <a:r>
                        <a:rPr kumimoji="1" lang="ja-JP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火</a:t>
                      </a:r>
                      <a:r>
                        <a:rPr kumimoji="1" lang="en-US" altLang="ja-JP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)</a:t>
                      </a:r>
                      <a:r>
                        <a:rPr kumimoji="1" lang="ja-JP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、</a:t>
                      </a:r>
                      <a:endParaRPr kumimoji="1" lang="en-US" altLang="ja-JP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D デジタル 教科書体 NK-B"/>
                        <a:ea typeface="UD デジタル 教科書体 NK-B"/>
                        <a:cs typeface="+mn-cs"/>
                      </a:endParaRP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15</a:t>
                      </a:r>
                      <a:r>
                        <a:rPr kumimoji="1" lang="ja-JP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日</a:t>
                      </a:r>
                      <a:r>
                        <a:rPr kumimoji="1" lang="en-US" altLang="ja-JP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(</a:t>
                      </a:r>
                      <a:r>
                        <a:rPr kumimoji="1" lang="ja-JP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月</a:t>
                      </a:r>
                      <a:r>
                        <a:rPr kumimoji="1" lang="en-US" altLang="ja-JP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)</a:t>
                      </a:r>
                      <a:r>
                        <a:rPr kumimoji="1" lang="ja-JP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、</a:t>
                      </a:r>
                      <a:r>
                        <a:rPr kumimoji="1" lang="en-US" altLang="ja-JP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16</a:t>
                      </a:r>
                      <a:r>
                        <a:rPr kumimoji="1" lang="ja-JP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日</a:t>
                      </a:r>
                      <a:r>
                        <a:rPr kumimoji="1" lang="en-US" altLang="ja-JP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(</a:t>
                      </a:r>
                      <a:r>
                        <a:rPr kumimoji="1" lang="ja-JP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火</a:t>
                      </a:r>
                      <a:r>
                        <a:rPr kumimoji="1" lang="en-US" altLang="ja-JP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各回</a:t>
                      </a:r>
                      <a:r>
                        <a:rPr kumimoji="1" lang="en-US" altLang="ja-JP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8:45</a:t>
                      </a:r>
                      <a:r>
                        <a:rPr kumimoji="1" lang="ja-JP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～</a:t>
                      </a:r>
                      <a:r>
                        <a:rPr kumimoji="1" lang="en-US" altLang="ja-JP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16:45</a:t>
                      </a:r>
                      <a:endParaRPr kumimoji="1" lang="ja-JP" alt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D デジタル 教科書体 NK-B"/>
                        <a:ea typeface="UD デジタル 教科書体 NK-B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北上高等職業</a:t>
                      </a: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訓練校</a:t>
                      </a:r>
                      <a:endParaRPr kumimoji="1" lang="en-US" altLang="ja-JP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D デジタル 教科書体 NK-B"/>
                        <a:ea typeface="UD デジタル 教科書体 NK-B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北上職業訓練協会（</a:t>
                      </a:r>
                      <a:r>
                        <a:rPr kumimoji="1" lang="en-US" altLang="zh-TW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0197-81-5577</a:t>
                      </a:r>
                      <a:r>
                        <a:rPr kumimoji="1" lang="zh-TW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）</a:t>
                      </a:r>
                      <a:endParaRPr kumimoji="1" lang="ja-JP" altLang="en-US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D デジタル 教科書体 NK-B"/>
                        <a:ea typeface="UD デジタル 教科書体 NK-B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467492"/>
                  </a:ext>
                </a:extLst>
              </a:tr>
            </a:tbl>
          </a:graphicData>
        </a:graphic>
      </p:graphicFrame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6D6C38B-74E0-4DED-8194-58B232B57F34}"/>
              </a:ext>
            </a:extLst>
          </p:cNvPr>
          <p:cNvSpPr txBox="1"/>
          <p:nvPr/>
        </p:nvSpPr>
        <p:spPr>
          <a:xfrm>
            <a:off x="409550" y="4074469"/>
            <a:ext cx="668965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400" dirty="0">
                <a:solidFill>
                  <a:schemeClr val="tx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② 製造現場の高度化につながるテーマ </a:t>
            </a:r>
            <a:r>
              <a:rPr kumimoji="1" lang="en-US" altLang="ja-JP" sz="1000" u="sng" dirty="0">
                <a:solidFill>
                  <a:schemeClr val="tx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kumimoji="1" lang="ja-JP" altLang="en-US" sz="1000" u="sng" dirty="0">
                <a:solidFill>
                  <a:schemeClr val="tx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製造現場の管理者や担当者におすすめ！</a:t>
            </a:r>
            <a:endParaRPr kumimoji="1" lang="en-US" altLang="ja-JP" sz="1100" u="sng" dirty="0">
              <a:solidFill>
                <a:schemeClr val="tx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graphicFrame>
        <p:nvGraphicFramePr>
          <p:cNvPr id="8" name="表 4">
            <a:extLst>
              <a:ext uri="{FF2B5EF4-FFF2-40B4-BE49-F238E27FC236}">
                <a16:creationId xmlns:a16="http://schemas.microsoft.com/office/drawing/2014/main" id="{21B70417-9ABC-493E-AE59-AE21A9C4D7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041218"/>
              </p:ext>
            </p:extLst>
          </p:nvPr>
        </p:nvGraphicFramePr>
        <p:xfrm>
          <a:off x="409550" y="6476656"/>
          <a:ext cx="6796858" cy="214888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33600">
                  <a:extLst>
                    <a:ext uri="{9D8B030D-6E8A-4147-A177-3AD203B41FA5}">
                      <a16:colId xmlns:a16="http://schemas.microsoft.com/office/drawing/2014/main" val="1466064427"/>
                    </a:ext>
                  </a:extLst>
                </a:gridCol>
                <a:gridCol w="2495550">
                  <a:extLst>
                    <a:ext uri="{9D8B030D-6E8A-4147-A177-3AD203B41FA5}">
                      <a16:colId xmlns:a16="http://schemas.microsoft.com/office/drawing/2014/main" val="3490841562"/>
                    </a:ext>
                  </a:extLst>
                </a:gridCol>
                <a:gridCol w="902881">
                  <a:extLst>
                    <a:ext uri="{9D8B030D-6E8A-4147-A177-3AD203B41FA5}">
                      <a16:colId xmlns:a16="http://schemas.microsoft.com/office/drawing/2014/main" val="43560311"/>
                    </a:ext>
                  </a:extLst>
                </a:gridCol>
                <a:gridCol w="1464827">
                  <a:extLst>
                    <a:ext uri="{9D8B030D-6E8A-4147-A177-3AD203B41FA5}">
                      <a16:colId xmlns:a16="http://schemas.microsoft.com/office/drawing/2014/main" val="1830698226"/>
                    </a:ext>
                  </a:extLst>
                </a:gridCol>
              </a:tblGrid>
              <a:tr h="27436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タイトル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日時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場所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kern="1200" dirty="0">
                          <a:solidFill>
                            <a:schemeClr val="bg1"/>
                          </a:solidFill>
                          <a:latin typeface="+mj-ea"/>
                          <a:ea typeface="+mj-ea"/>
                          <a:cs typeface="+mn-cs"/>
                        </a:rPr>
                        <a:t>問合せ先（電話番号）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791869"/>
                  </a:ext>
                </a:extLst>
              </a:tr>
              <a:tr h="34739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金型技術者レベルアップ講習</a:t>
                      </a:r>
                      <a:endParaRPr kumimoji="1" lang="en-US" altLang="ja-JP" sz="1050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～成形技術実習～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射出成形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/5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月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21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日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(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木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)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～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6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月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11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日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(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木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) 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　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9:00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～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16:00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　全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4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回</a:t>
                      </a:r>
                      <a:endParaRPr kumimoji="1" lang="en-US" altLang="ja-JP" sz="1050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プレス成形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/6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月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18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日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(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木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)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～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7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月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9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日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(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木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)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　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 9:00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～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16:00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　全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4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回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050" u="non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北上市</a:t>
                      </a:r>
                      <a:endParaRPr kumimoji="1" lang="en-US" altLang="zh-TW" sz="1050" u="none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kumimoji="1" lang="zh-TW" altLang="en-US" sz="1050" u="non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貸研究工場棟　</a:t>
                      </a:r>
                      <a:r>
                        <a:rPr kumimoji="1" lang="en-US" altLang="zh-TW" sz="1050" u="non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D</a:t>
                      </a:r>
                      <a:r>
                        <a:rPr kumimoji="1" lang="zh-TW" altLang="en-US" sz="1050" u="non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棟</a:t>
                      </a:r>
                      <a:endParaRPr kumimoji="1" lang="en-US" altLang="ja-JP" sz="1050" u="none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岩手大学</a:t>
                      </a:r>
                      <a:endParaRPr kumimoji="1" lang="en-US" altLang="ja-JP" sz="105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金型技術研究センター</a:t>
                      </a:r>
                      <a:endParaRPr kumimoji="1" lang="en-US" altLang="ja-JP" sz="105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（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0197-67-0585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66945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ものづくりビギナー塾</a:t>
                      </a:r>
                      <a:endParaRPr kumimoji="1" lang="en-US" altLang="ja-JP" sz="1050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（座学編）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Ⅰ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：半日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2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日コース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5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月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25(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月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)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、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5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月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27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日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(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水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)</a:t>
                      </a:r>
                    </a:p>
                    <a:p>
                      <a:pPr algn="ctr"/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各日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13:00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～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17:00</a:t>
                      </a:r>
                      <a:endParaRPr kumimoji="1" lang="ja-JP" altLang="en-US" sz="105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北上市</a:t>
                      </a:r>
                      <a:endParaRPr kumimoji="1" lang="en-US" altLang="zh-TW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D デジタル 教科書体 NK-B"/>
                        <a:ea typeface="UD デジタル 教科書体 NK-B"/>
                        <a:cs typeface="+mn-cs"/>
                      </a:endParaRP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貸研究工場棟　</a:t>
                      </a:r>
                      <a:r>
                        <a:rPr kumimoji="1" lang="en-US" altLang="zh-TW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D</a:t>
                      </a:r>
                      <a:r>
                        <a:rPr kumimoji="1" lang="zh-TW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棟</a:t>
                      </a:r>
                      <a:endParaRPr kumimoji="1" lang="en-US" altLang="ja-JP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D デジタル 教科書体 NK-B"/>
                        <a:ea typeface="UD デジタル 教科書体 NK-B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岩手大学</a:t>
                      </a:r>
                      <a:endParaRPr kumimoji="1" lang="en-US" altLang="ja-JP" sz="105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金型技術研究センター</a:t>
                      </a:r>
                      <a:endParaRPr kumimoji="1" lang="en-US" altLang="ja-JP" sz="1050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（</a:t>
                      </a:r>
                      <a:r>
                        <a:rPr kumimoji="1" lang="en-US" altLang="ja-JP" sz="105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0197-67-0585</a:t>
                      </a:r>
                      <a:r>
                        <a:rPr kumimoji="1" lang="ja-JP" altLang="en-US" sz="1050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467492"/>
                  </a:ext>
                </a:extLst>
              </a:tr>
              <a:tr h="48074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ものづくりビギナー塾</a:t>
                      </a:r>
                      <a:endParaRPr kumimoji="1" lang="en-US" altLang="ja-JP" sz="1050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（座学編）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Ⅱ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：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1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日コース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zh-TW" sz="1050" dirty="0">
                          <a:latin typeface="+mj-ea"/>
                          <a:ea typeface="+mj-ea"/>
                        </a:rPr>
                        <a:t>6</a:t>
                      </a:r>
                      <a:r>
                        <a:rPr kumimoji="1" lang="zh-TW" altLang="en-US" sz="1050" dirty="0">
                          <a:latin typeface="+mj-ea"/>
                          <a:ea typeface="+mj-ea"/>
                        </a:rPr>
                        <a:t>月</a:t>
                      </a:r>
                      <a:r>
                        <a:rPr kumimoji="1" lang="en-US" altLang="zh-TW" sz="1050" dirty="0">
                          <a:latin typeface="+mj-ea"/>
                          <a:ea typeface="+mj-ea"/>
                        </a:rPr>
                        <a:t>22</a:t>
                      </a:r>
                      <a:r>
                        <a:rPr kumimoji="1" lang="zh-TW" altLang="en-US" sz="1050" dirty="0">
                          <a:latin typeface="+mj-ea"/>
                          <a:ea typeface="+mj-ea"/>
                        </a:rPr>
                        <a:t>日</a:t>
                      </a:r>
                      <a:r>
                        <a:rPr kumimoji="1" lang="en-US" altLang="zh-TW" sz="1050" dirty="0">
                          <a:latin typeface="+mj-ea"/>
                          <a:ea typeface="+mj-ea"/>
                        </a:rPr>
                        <a:t>(</a:t>
                      </a:r>
                      <a:r>
                        <a:rPr kumimoji="1" lang="zh-TW" altLang="en-US" sz="1050" dirty="0">
                          <a:latin typeface="+mj-ea"/>
                          <a:ea typeface="+mj-ea"/>
                        </a:rPr>
                        <a:t>月</a:t>
                      </a:r>
                      <a:r>
                        <a:rPr kumimoji="1" lang="en-US" altLang="zh-TW" sz="1050" dirty="0">
                          <a:latin typeface="+mj-ea"/>
                          <a:ea typeface="+mj-ea"/>
                        </a:rPr>
                        <a:t>)</a:t>
                      </a:r>
                      <a:r>
                        <a:rPr kumimoji="1" lang="zh-TW" altLang="en-US" sz="1050" dirty="0">
                          <a:latin typeface="+mj-ea"/>
                          <a:ea typeface="+mj-ea"/>
                        </a:rPr>
                        <a:t>　</a:t>
                      </a:r>
                      <a:r>
                        <a:rPr kumimoji="1" lang="en-US" altLang="zh-TW" sz="1050" dirty="0">
                          <a:latin typeface="+mj-ea"/>
                          <a:ea typeface="+mj-ea"/>
                        </a:rPr>
                        <a:t>10:00</a:t>
                      </a:r>
                      <a:r>
                        <a:rPr kumimoji="1" lang="zh-TW" altLang="en-US" sz="1050" dirty="0">
                          <a:latin typeface="+mj-ea"/>
                          <a:ea typeface="+mj-ea"/>
                        </a:rPr>
                        <a:t>～</a:t>
                      </a:r>
                      <a:r>
                        <a:rPr kumimoji="1" lang="en-US" altLang="zh-TW" sz="1050" dirty="0">
                          <a:latin typeface="+mj-ea"/>
                          <a:ea typeface="+mj-ea"/>
                        </a:rPr>
                        <a:t>17:00</a:t>
                      </a:r>
                    </a:p>
                    <a:p>
                      <a:pPr algn="ctr"/>
                      <a:r>
                        <a:rPr kumimoji="1" lang="en-US" altLang="zh-TW" sz="1050" dirty="0">
                          <a:latin typeface="+mj-ea"/>
                          <a:ea typeface="+mj-ea"/>
                        </a:rPr>
                        <a:t>※</a:t>
                      </a:r>
                      <a:r>
                        <a:rPr kumimoji="1" lang="zh-TW" altLang="en-US" sz="1050" dirty="0">
                          <a:latin typeface="+mj-ea"/>
                          <a:ea typeface="+mj-ea"/>
                        </a:rPr>
                        <a:t>昼休憩</a:t>
                      </a:r>
                      <a:r>
                        <a:rPr kumimoji="1" lang="en-US" altLang="zh-TW" sz="1050" dirty="0">
                          <a:latin typeface="+mj-ea"/>
                          <a:ea typeface="+mj-ea"/>
                        </a:rPr>
                        <a:t>1</a:t>
                      </a:r>
                      <a:r>
                        <a:rPr kumimoji="1" lang="zh-TW" altLang="en-US" sz="1050" dirty="0">
                          <a:latin typeface="+mj-ea"/>
                          <a:ea typeface="+mj-ea"/>
                        </a:rPr>
                        <a:t>時間</a:t>
                      </a:r>
                      <a:endParaRPr kumimoji="1" lang="ja-JP" altLang="en-US" sz="105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北上市</a:t>
                      </a:r>
                      <a:endParaRPr kumimoji="1" lang="en-US" altLang="zh-TW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D デジタル 教科書体 NK-B"/>
                        <a:ea typeface="UD デジタル 教科書体 NK-B"/>
                        <a:cs typeface="+mn-cs"/>
                      </a:endParaRP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zh-TW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貸研究工場棟　</a:t>
                      </a:r>
                      <a:r>
                        <a:rPr kumimoji="1" lang="en-US" altLang="zh-TW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D</a:t>
                      </a:r>
                      <a:r>
                        <a:rPr kumimoji="1" lang="zh-TW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棟</a:t>
                      </a:r>
                      <a:endParaRPr kumimoji="1" lang="en-US" altLang="ja-JP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D デジタル 教科書体 NK-B"/>
                        <a:ea typeface="UD デジタル 教科書体 NK-B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岩手大学</a:t>
                      </a:r>
                      <a:endParaRPr kumimoji="1" lang="en-US" altLang="ja-JP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D デジタル 教科書体 NK-B"/>
                        <a:ea typeface="UD デジタル 教科書体 NK-B"/>
                        <a:cs typeface="+mn-cs"/>
                      </a:endParaRP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金型技術研究センター</a:t>
                      </a:r>
                      <a:endParaRPr kumimoji="1" lang="en-US" altLang="ja-JP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D デジタル 教科書体 NK-B"/>
                        <a:ea typeface="UD デジタル 教科書体 NK-B"/>
                        <a:cs typeface="+mn-cs"/>
                      </a:endParaRPr>
                    </a:p>
                    <a:p>
                      <a:pPr marL="0" marR="0" lvl="0" indent="0" algn="ctr" defTabSz="75593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（</a:t>
                      </a:r>
                      <a:r>
                        <a:rPr kumimoji="1" lang="en-US" altLang="ja-JP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0197-67-0585</a:t>
                      </a:r>
                      <a:r>
                        <a:rPr kumimoji="1" lang="ja-JP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UD デジタル 教科書体 NK-B"/>
                          <a:ea typeface="UD デジタル 教科書体 NK-B"/>
                          <a:cs typeface="+mn-cs"/>
                        </a:rPr>
                        <a:t>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5349056"/>
                  </a:ext>
                </a:extLst>
              </a:tr>
            </a:tbl>
          </a:graphicData>
        </a:graphic>
      </p:graphicFrame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9CDD40B5-A7B6-4C6C-95C6-47DD1A845045}"/>
              </a:ext>
            </a:extLst>
          </p:cNvPr>
          <p:cNvSpPr txBox="1"/>
          <p:nvPr/>
        </p:nvSpPr>
        <p:spPr>
          <a:xfrm>
            <a:off x="409550" y="6143358"/>
            <a:ext cx="650168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400" dirty="0">
                <a:solidFill>
                  <a:schemeClr val="tx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③ 技術力の向上につながるテーマ</a:t>
            </a:r>
            <a:r>
              <a:rPr kumimoji="1" lang="ja-JP" altLang="en-US" sz="1200" dirty="0">
                <a:solidFill>
                  <a:schemeClr val="tx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</a:t>
            </a:r>
            <a:r>
              <a:rPr kumimoji="1" lang="en-US" altLang="ja-JP" sz="1000" u="sng" dirty="0">
                <a:solidFill>
                  <a:schemeClr val="tx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kumimoji="1" lang="ja-JP" altLang="en-US" sz="1000" u="sng" dirty="0">
                <a:solidFill>
                  <a:schemeClr val="tx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製造現場の技術者や管理者におすすめ！</a:t>
            </a:r>
            <a:endParaRPr kumimoji="1" lang="en-US" altLang="ja-JP" sz="1100" dirty="0">
              <a:solidFill>
                <a:schemeClr val="tx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3BB3271-75EE-4F54-BEAF-C90E48EC7435}"/>
              </a:ext>
            </a:extLst>
          </p:cNvPr>
          <p:cNvSpPr txBox="1"/>
          <p:nvPr/>
        </p:nvSpPr>
        <p:spPr>
          <a:xfrm>
            <a:off x="283891" y="173990"/>
            <a:ext cx="1278209" cy="301915"/>
          </a:xfrm>
          <a:prstGeom prst="roundRect">
            <a:avLst/>
          </a:prstGeom>
          <a:solidFill>
            <a:schemeClr val="bg1"/>
          </a:solidFill>
        </p:spPr>
        <p:txBody>
          <a:bodyPr wrap="square" rtlCol="0" anchor="ctr" anchorCtr="1">
            <a:noAutofit/>
          </a:bodyPr>
          <a:lstStyle/>
          <a:p>
            <a:pPr algn="ctr"/>
            <a:r>
              <a:rPr kumimoji="1" lang="ja-JP" altLang="en-US" sz="1400" dirty="0">
                <a:solidFill>
                  <a:schemeClr val="tx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令和８年度</a:t>
            </a:r>
            <a:endParaRPr kumimoji="1" lang="en-US" altLang="ja-JP" sz="2200" dirty="0">
              <a:solidFill>
                <a:schemeClr val="tx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842B122B-67AC-F15A-B53B-BA549AED98E6}"/>
              </a:ext>
            </a:extLst>
          </p:cNvPr>
          <p:cNvSpPr txBox="1"/>
          <p:nvPr/>
        </p:nvSpPr>
        <p:spPr>
          <a:xfrm>
            <a:off x="377651" y="2268312"/>
            <a:ext cx="68405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■セミナーの開催</a:t>
            </a:r>
            <a:r>
              <a:rPr kumimoji="1" lang="ja-JP" altLang="en-US" sz="1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（</a:t>
            </a:r>
            <a:r>
              <a:rPr kumimoji="1" lang="ja-JP" altLang="en-US" sz="1200" u="sng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４月</a:t>
            </a:r>
            <a:r>
              <a:rPr kumimoji="1" lang="en-US" altLang="ja-JP" sz="1200" u="sng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27</a:t>
            </a:r>
            <a:r>
              <a:rPr kumimoji="1" lang="ja-JP" altLang="en-US" sz="1200" u="sng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日時点</a:t>
            </a:r>
            <a:r>
              <a:rPr kumimoji="1" lang="ja-JP" altLang="en-US" sz="12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kumimoji="1" lang="en-US" altLang="ja-JP" sz="10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※5</a:t>
            </a:r>
            <a:r>
              <a:rPr kumimoji="1" lang="ja-JP" altLang="en-US" sz="10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～６月開催の主なものを掲載しています。適宜更新します。</a:t>
            </a:r>
            <a:endParaRPr kumimoji="1" lang="en-US" altLang="ja-JP" sz="1600" dirty="0">
              <a:solidFill>
                <a:srgbClr val="C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845DC12-6FDE-CAEC-E778-D7E7721C6EF3}"/>
              </a:ext>
            </a:extLst>
          </p:cNvPr>
          <p:cNvSpPr txBox="1"/>
          <p:nvPr/>
        </p:nvSpPr>
        <p:spPr>
          <a:xfrm>
            <a:off x="334087" y="1348194"/>
            <a:ext cx="6840581" cy="547842"/>
          </a:xfrm>
          <a:prstGeom prst="rect">
            <a:avLst/>
          </a:prstGeom>
          <a:noFill/>
        </p:spPr>
        <p:txBody>
          <a:bodyPr wrap="square" anchor="ctr" anchorCtr="0">
            <a:spAutoFit/>
          </a:bodyPr>
          <a:lstStyle/>
          <a:p>
            <a:pPr>
              <a:lnSpc>
                <a:spcPts val="1800"/>
              </a:lnSpc>
            </a:pPr>
            <a:r>
              <a:rPr kumimoji="1" lang="ja-JP" altLang="en-US" sz="1400" dirty="0">
                <a:solidFill>
                  <a:schemeClr val="tx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市内で働く皆さま・経営者の皆さまの“新たなスキル”や“知識”の習得</a:t>
            </a:r>
            <a:endParaRPr kumimoji="1" lang="en-US" altLang="ja-JP" sz="1400" dirty="0">
              <a:solidFill>
                <a:schemeClr val="tx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ts val="1800"/>
              </a:lnSpc>
            </a:pPr>
            <a:r>
              <a:rPr kumimoji="1" lang="ja-JP" altLang="en-US" sz="1400" dirty="0">
                <a:solidFill>
                  <a:schemeClr val="tx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などのリスキリング</a:t>
            </a:r>
            <a:r>
              <a:rPr kumimoji="1" lang="en-US" altLang="ja-JP" sz="1400" dirty="0">
                <a:solidFill>
                  <a:schemeClr val="tx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*</a:t>
            </a:r>
            <a:r>
              <a:rPr kumimoji="1" lang="ja-JP" altLang="en-US" sz="1400" dirty="0">
                <a:solidFill>
                  <a:schemeClr val="tx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の取組にお役立てください。</a:t>
            </a:r>
            <a:endParaRPr kumimoji="1" lang="en-US" altLang="ja-JP" sz="1400" dirty="0">
              <a:solidFill>
                <a:srgbClr val="C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C443D77-390A-22D7-01C1-2EAADF6AFFC2}"/>
              </a:ext>
            </a:extLst>
          </p:cNvPr>
          <p:cNvSpPr txBox="1"/>
          <p:nvPr/>
        </p:nvSpPr>
        <p:spPr>
          <a:xfrm>
            <a:off x="2371854" y="10407587"/>
            <a:ext cx="50259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spcBef>
                <a:spcPts val="300"/>
              </a:spcBef>
            </a:pPr>
            <a:r>
              <a:rPr kumimoji="1" lang="ja-JP" altLang="en-US" sz="1050" dirty="0">
                <a:solidFill>
                  <a:schemeClr val="tx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詳しくは、北上市産業支援センターまで（裏面参照）</a:t>
            </a:r>
            <a:endParaRPr kumimoji="1" lang="en-US" altLang="ja-JP" sz="1050" dirty="0">
              <a:solidFill>
                <a:schemeClr val="tx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1B1A590-67E7-F8E4-8308-465DF61C94C7}"/>
              </a:ext>
            </a:extLst>
          </p:cNvPr>
          <p:cNvSpPr txBox="1"/>
          <p:nvPr/>
        </p:nvSpPr>
        <p:spPr>
          <a:xfrm>
            <a:off x="3171793" y="1888771"/>
            <a:ext cx="399260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1" lang="ja-JP" altLang="en-US" sz="1000" dirty="0">
                <a:solidFill>
                  <a:srgbClr val="00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＊</a:t>
            </a:r>
            <a:r>
              <a:rPr kumimoji="1" lang="ja-JP" altLang="en-US" sz="1000" u="sng" dirty="0">
                <a:solidFill>
                  <a:srgbClr val="00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リスキリングとは、新たな業務や役割などに対応するために、</a:t>
            </a:r>
            <a:endParaRPr kumimoji="1" lang="en-US" altLang="ja-JP" sz="1000" u="sng" dirty="0">
              <a:solidFill>
                <a:srgbClr val="0066CC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r"/>
            <a:r>
              <a:rPr kumimoji="1" lang="ja-JP" altLang="en-US" sz="1000" dirty="0">
                <a:solidFill>
                  <a:srgbClr val="00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1000" u="sng" dirty="0">
                <a:solidFill>
                  <a:srgbClr val="00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新たなスキル</a:t>
            </a:r>
            <a:r>
              <a:rPr kumimoji="1" lang="en-US" altLang="ja-JP" sz="1000" u="sng" dirty="0">
                <a:solidFill>
                  <a:srgbClr val="00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</a:t>
            </a:r>
            <a:r>
              <a:rPr kumimoji="1" lang="ja-JP" altLang="en-US" sz="1000" u="sng" dirty="0">
                <a:solidFill>
                  <a:srgbClr val="00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技能</a:t>
            </a:r>
            <a:r>
              <a:rPr kumimoji="1" lang="en-US" altLang="ja-JP" sz="1000" u="sng" dirty="0">
                <a:solidFill>
                  <a:srgbClr val="00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1000" u="sng" dirty="0">
                <a:solidFill>
                  <a:srgbClr val="0066CC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や知識を習得することです。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E6EFD52-9BC9-4B91-3FEA-C6F0E2E569A8}"/>
              </a:ext>
            </a:extLst>
          </p:cNvPr>
          <p:cNvSpPr txBox="1"/>
          <p:nvPr/>
        </p:nvSpPr>
        <p:spPr>
          <a:xfrm>
            <a:off x="768972" y="8647602"/>
            <a:ext cx="619941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［開催予定テーマ］計測技術に関するセミナー、金型材料に関するセミナー 等</a:t>
            </a:r>
            <a:endParaRPr kumimoji="1" lang="en-US" altLang="ja-JP" sz="105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DBD0396D-D954-7A61-40AE-EF3B0951BC38}"/>
              </a:ext>
            </a:extLst>
          </p:cNvPr>
          <p:cNvSpPr txBox="1"/>
          <p:nvPr/>
        </p:nvSpPr>
        <p:spPr>
          <a:xfrm>
            <a:off x="768972" y="5831666"/>
            <a:ext cx="619941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［開催予定テーマ］製造現場への</a:t>
            </a:r>
            <a:r>
              <a:rPr kumimoji="1"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IoT</a:t>
            </a:r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導入に関するセミナー 等</a:t>
            </a:r>
            <a:endParaRPr kumimoji="1" lang="en-US" altLang="ja-JP" sz="105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D981C49C-791A-1F23-9364-16DAAF0EE73E}"/>
              </a:ext>
            </a:extLst>
          </p:cNvPr>
          <p:cNvSpPr txBox="1"/>
          <p:nvPr/>
        </p:nvSpPr>
        <p:spPr>
          <a:xfrm>
            <a:off x="768972" y="3774868"/>
            <a:ext cx="619941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［開催予定テーマ］中小企業向け業務効率化ツールに関するセミナー 等</a:t>
            </a:r>
            <a:endParaRPr kumimoji="1" lang="en-US" altLang="ja-JP" sz="105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20" name="図 19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49200567-122D-6F2E-BA4A-A7B9ED835D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7" y="488120"/>
            <a:ext cx="6780110" cy="881596"/>
          </a:xfrm>
          <a:prstGeom prst="rect">
            <a:avLst/>
          </a:prstGeom>
        </p:spPr>
      </p:pic>
      <p:graphicFrame>
        <p:nvGraphicFramePr>
          <p:cNvPr id="12" name="表 4">
            <a:extLst>
              <a:ext uri="{FF2B5EF4-FFF2-40B4-BE49-F238E27FC236}">
                <a16:creationId xmlns:a16="http://schemas.microsoft.com/office/drawing/2014/main" id="{889F286E-88EF-CB12-5B8B-FF21B347FC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715517"/>
              </p:ext>
            </p:extLst>
          </p:nvPr>
        </p:nvGraphicFramePr>
        <p:xfrm>
          <a:off x="409551" y="9261930"/>
          <a:ext cx="6796858" cy="8533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175675">
                  <a:extLst>
                    <a:ext uri="{9D8B030D-6E8A-4147-A177-3AD203B41FA5}">
                      <a16:colId xmlns:a16="http://schemas.microsoft.com/office/drawing/2014/main" val="1466064427"/>
                    </a:ext>
                  </a:extLst>
                </a:gridCol>
                <a:gridCol w="1710549">
                  <a:extLst>
                    <a:ext uri="{9D8B030D-6E8A-4147-A177-3AD203B41FA5}">
                      <a16:colId xmlns:a16="http://schemas.microsoft.com/office/drawing/2014/main" val="3490841562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43560311"/>
                    </a:ext>
                  </a:extLst>
                </a:gridCol>
                <a:gridCol w="1643809">
                  <a:extLst>
                    <a:ext uri="{9D8B030D-6E8A-4147-A177-3AD203B41FA5}">
                      <a16:colId xmlns:a16="http://schemas.microsoft.com/office/drawing/2014/main" val="1830698226"/>
                    </a:ext>
                  </a:extLst>
                </a:gridCol>
              </a:tblGrid>
              <a:tr h="281869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タイトル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日時</a:t>
                      </a:r>
                      <a:endParaRPr kumimoji="1" lang="en-US" altLang="ja-JP" sz="1050" dirty="0">
                        <a:solidFill>
                          <a:schemeClr val="bg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場所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solidFill>
                            <a:schemeClr val="bg1"/>
                          </a:solidFill>
                          <a:latin typeface="+mj-ea"/>
                          <a:ea typeface="+mj-ea"/>
                        </a:rPr>
                        <a:t>問合せ先（電話番号）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3791869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ものづくり企業取適法講座</a:t>
                      </a:r>
                      <a:endParaRPr kumimoji="1" lang="en-US" altLang="ja-JP" sz="1050" dirty="0"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（第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1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回）</a:t>
                      </a:r>
                      <a:endParaRPr kumimoji="1" lang="en-US" altLang="ja-JP" sz="105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６月３日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(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水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)</a:t>
                      </a:r>
                    </a:p>
                    <a:p>
                      <a:pPr algn="ctr"/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13:15</a:t>
                      </a:r>
                      <a:r>
                        <a:rPr kumimoji="1" lang="ja-JP" altLang="en-US" sz="1050" dirty="0">
                          <a:latin typeface="+mj-ea"/>
                          <a:ea typeface="+mj-ea"/>
                        </a:rPr>
                        <a:t>～</a:t>
                      </a:r>
                      <a:r>
                        <a:rPr kumimoji="1" lang="en-US" altLang="ja-JP" sz="1050" dirty="0">
                          <a:latin typeface="+mj-ea"/>
                          <a:ea typeface="+mj-ea"/>
                        </a:rPr>
                        <a:t>16:00</a:t>
                      </a:r>
                      <a:endParaRPr kumimoji="1" lang="ja-JP" altLang="en-US" sz="1050" dirty="0"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50" u="non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北上オフィスプラザ</a:t>
                      </a:r>
                      <a:endParaRPr kumimoji="1" lang="en-US" altLang="ja-JP" sz="1050" u="none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kumimoji="1" lang="ja-JP" altLang="en-US" sz="1050" u="non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セミナールーム</a:t>
                      </a:r>
                      <a:endParaRPr kumimoji="1" lang="en-US" altLang="ja-JP" sz="1050" u="none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zh-TW" altLang="en-US" sz="1050" u="non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県南広域振興局</a:t>
                      </a:r>
                      <a:endParaRPr kumimoji="1" lang="en-US" altLang="zh-TW" sz="1050" u="none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kumimoji="1" lang="zh-TW" altLang="en-US" sz="1050" u="non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経営企画部 産業振興課</a:t>
                      </a:r>
                      <a:endParaRPr kumimoji="1" lang="en-US" altLang="zh-TW" sz="1050" u="none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  <a:p>
                      <a:pPr algn="ctr"/>
                      <a:r>
                        <a:rPr kumimoji="1" lang="zh-TW" altLang="en-US" sz="1050" u="non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（</a:t>
                      </a:r>
                      <a:r>
                        <a:rPr kumimoji="1" lang="en-US" altLang="zh-TW" sz="1050" u="non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0197-48-2421</a:t>
                      </a:r>
                      <a:r>
                        <a:rPr kumimoji="1" lang="zh-TW" altLang="en-US" sz="1050" u="none" dirty="0">
                          <a:solidFill>
                            <a:schemeClr val="tx1"/>
                          </a:solidFill>
                          <a:latin typeface="+mj-ea"/>
                          <a:ea typeface="+mj-ea"/>
                        </a:rPr>
                        <a:t>）</a:t>
                      </a:r>
                      <a:endParaRPr kumimoji="1" lang="ja-JP" altLang="en-US" sz="1050" u="none" dirty="0">
                        <a:solidFill>
                          <a:schemeClr val="tx1"/>
                        </a:solidFill>
                        <a:latin typeface="+mj-ea"/>
                        <a:ea typeface="+mj-ea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66945"/>
                  </a:ext>
                </a:extLst>
              </a:tr>
            </a:tbl>
          </a:graphicData>
        </a:graphic>
      </p:graphicFrame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31DFD39-7193-3D5D-9821-A290E136B5EB}"/>
              </a:ext>
            </a:extLst>
          </p:cNvPr>
          <p:cNvSpPr txBox="1"/>
          <p:nvPr/>
        </p:nvSpPr>
        <p:spPr>
          <a:xfrm>
            <a:off x="409550" y="8934011"/>
            <a:ext cx="661041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400" dirty="0">
                <a:solidFill>
                  <a:schemeClr val="tx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④ 経営力の向上につながるテーマ </a:t>
            </a:r>
            <a:r>
              <a:rPr kumimoji="1" lang="en-US" altLang="ja-JP" sz="1000" u="sng" dirty="0">
                <a:solidFill>
                  <a:schemeClr val="tx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kumimoji="1" lang="ja-JP" altLang="en-US" sz="1000" u="sng" dirty="0">
                <a:solidFill>
                  <a:schemeClr val="tx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経営者や管理者におすすめ！</a:t>
            </a:r>
            <a:endParaRPr kumimoji="1" lang="en-US" altLang="ja-JP" sz="1000" dirty="0">
              <a:solidFill>
                <a:schemeClr val="tx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C10CF0E0-C32B-230A-F471-3F8ECE2055A5}"/>
              </a:ext>
            </a:extLst>
          </p:cNvPr>
          <p:cNvSpPr txBox="1"/>
          <p:nvPr/>
        </p:nvSpPr>
        <p:spPr>
          <a:xfrm>
            <a:off x="768972" y="10146198"/>
            <a:ext cx="619941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1" lang="ja-JP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［開催予定テーマ］業務改善助成金活用に関するセミナー 等</a:t>
            </a:r>
            <a:endParaRPr kumimoji="1" lang="en-US" altLang="ja-JP" sz="1050" dirty="0">
              <a:solidFill>
                <a:schemeClr val="tx1">
                  <a:lumMod val="75000"/>
                  <a:lumOff val="25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48795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図形, 四角形&#10;&#10;自動的に生成された説明">
            <a:extLst>
              <a:ext uri="{FF2B5EF4-FFF2-40B4-BE49-F238E27FC236}">
                <a16:creationId xmlns:a16="http://schemas.microsoft.com/office/drawing/2014/main" id="{F698E4D4-5223-72E4-03CC-7D216F165E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74" y="2120016"/>
            <a:ext cx="4784194" cy="3001764"/>
          </a:xfrm>
          <a:prstGeom prst="rect">
            <a:avLst/>
          </a:prstGeom>
        </p:spPr>
      </p:pic>
      <p:pic>
        <p:nvPicPr>
          <p:cNvPr id="14" name="図 13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17F01BB1-F067-8127-0A1E-DCA5A8DF08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491" y="3584793"/>
            <a:ext cx="2099965" cy="2527579"/>
          </a:xfrm>
          <a:prstGeom prst="rect">
            <a:avLst/>
          </a:prstGeom>
        </p:spPr>
      </p:pic>
      <p:pic>
        <p:nvPicPr>
          <p:cNvPr id="17" name="図 16" descr="ロゴ&#10;&#10;低い精度で自動的に生成された説明">
            <a:extLst>
              <a:ext uri="{FF2B5EF4-FFF2-40B4-BE49-F238E27FC236}">
                <a16:creationId xmlns:a16="http://schemas.microsoft.com/office/drawing/2014/main" id="{1A38170D-686C-BE27-0D04-339A5D87B2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59" y="4881295"/>
            <a:ext cx="1777561" cy="1777561"/>
          </a:xfrm>
          <a:prstGeom prst="rect">
            <a:avLst/>
          </a:prstGeom>
        </p:spPr>
      </p:pic>
      <p:sp>
        <p:nvSpPr>
          <p:cNvPr id="11" name="四角形: 角を丸くする 10">
            <a:extLst>
              <a:ext uri="{FF2B5EF4-FFF2-40B4-BE49-F238E27FC236}">
                <a16:creationId xmlns:a16="http://schemas.microsoft.com/office/drawing/2014/main" id="{B64AAE59-27DF-FA21-EBFE-B34919E651C8}"/>
              </a:ext>
            </a:extLst>
          </p:cNvPr>
          <p:cNvSpPr/>
          <p:nvPr/>
        </p:nvSpPr>
        <p:spPr>
          <a:xfrm>
            <a:off x="3959314" y="6911340"/>
            <a:ext cx="3160583" cy="1564796"/>
          </a:xfrm>
          <a:prstGeom prst="roundRect">
            <a:avLst>
              <a:gd name="adj" fmla="val 9363"/>
            </a:avLst>
          </a:prstGeom>
          <a:solidFill>
            <a:srgbClr val="FDECD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5BB00FC-1AE0-D472-9F07-727F114FB7C1}"/>
              </a:ext>
            </a:extLst>
          </p:cNvPr>
          <p:cNvSpPr txBox="1"/>
          <p:nvPr/>
        </p:nvSpPr>
        <p:spPr>
          <a:xfrm>
            <a:off x="4116782" y="7137047"/>
            <a:ext cx="2876658" cy="8548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kumimoji="1" lang="ja-JP" altLang="en-US" sz="1400" dirty="0">
                <a:latin typeface="+mj-ea"/>
                <a:ea typeface="+mj-ea"/>
              </a:rPr>
              <a:t>ご自身のスキルアップはもちろん、御社の従業員研修の一つとして、ご活用ください。 </a:t>
            </a:r>
          </a:p>
        </p:txBody>
      </p:sp>
      <p:sp>
        <p:nvSpPr>
          <p:cNvPr id="9" name="四角形: 角を丸くする 8">
            <a:extLst>
              <a:ext uri="{FF2B5EF4-FFF2-40B4-BE49-F238E27FC236}">
                <a16:creationId xmlns:a16="http://schemas.microsoft.com/office/drawing/2014/main" id="{60905FC5-E456-7E26-1601-5CE2D757BFE0}"/>
              </a:ext>
            </a:extLst>
          </p:cNvPr>
          <p:cNvSpPr/>
          <p:nvPr/>
        </p:nvSpPr>
        <p:spPr>
          <a:xfrm>
            <a:off x="447397" y="6911340"/>
            <a:ext cx="3160583" cy="1564796"/>
          </a:xfrm>
          <a:prstGeom prst="roundRect">
            <a:avLst>
              <a:gd name="adj" fmla="val 9363"/>
            </a:avLst>
          </a:prstGeom>
          <a:solidFill>
            <a:srgbClr val="FEFDE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" name="インク 24">
                <a:extLst>
                  <a:ext uri="{FF2B5EF4-FFF2-40B4-BE49-F238E27FC236}">
                    <a16:creationId xmlns:a16="http://schemas.microsoft.com/office/drawing/2014/main" id="{503737B1-1BE1-F822-FBDF-75C1FAF859B3}"/>
                  </a:ext>
                </a:extLst>
              </p14:cNvPr>
              <p14:cNvContentPartPr/>
              <p14:nvPr/>
            </p14:nvContentPartPr>
            <p14:xfrm>
              <a:off x="-266352" y="2235546"/>
              <a:ext cx="360" cy="360"/>
            </p14:xfrm>
          </p:contentPart>
        </mc:Choice>
        <mc:Fallback xmlns="">
          <p:pic>
            <p:nvPicPr>
              <p:cNvPr id="25" name="インク 24">
                <a:extLst>
                  <a:ext uri="{FF2B5EF4-FFF2-40B4-BE49-F238E27FC236}">
                    <a16:creationId xmlns:a16="http://schemas.microsoft.com/office/drawing/2014/main" id="{503737B1-1BE1-F822-FBDF-75C1FAF859B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284352" y="2199546"/>
                <a:ext cx="36000" cy="72000"/>
              </a:xfrm>
              <a:prstGeom prst="rect">
                <a:avLst/>
              </a:prstGeom>
            </p:spPr>
          </p:pic>
        </mc:Fallback>
      </mc:AlternateContent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19E0832-F9A7-4C4E-BC42-18ABEC2D37ED}"/>
              </a:ext>
            </a:extLst>
          </p:cNvPr>
          <p:cNvSpPr/>
          <p:nvPr/>
        </p:nvSpPr>
        <p:spPr>
          <a:xfrm>
            <a:off x="0" y="9340850"/>
            <a:ext cx="7559675" cy="135096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4" name="正方形/長方形 223">
            <a:extLst>
              <a:ext uri="{FF2B5EF4-FFF2-40B4-BE49-F238E27FC236}">
                <a16:creationId xmlns:a16="http://schemas.microsoft.com/office/drawing/2014/main" id="{934D4A04-51D6-41F3-A7E4-128F534927F0}"/>
              </a:ext>
            </a:extLst>
          </p:cNvPr>
          <p:cNvSpPr/>
          <p:nvPr/>
        </p:nvSpPr>
        <p:spPr>
          <a:xfrm>
            <a:off x="234253" y="9112799"/>
            <a:ext cx="7093826" cy="14067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C44E8AFF-71FC-4690-A04D-95D5E8BB7B73}"/>
              </a:ext>
            </a:extLst>
          </p:cNvPr>
          <p:cNvSpPr/>
          <p:nvPr/>
        </p:nvSpPr>
        <p:spPr>
          <a:xfrm>
            <a:off x="328611" y="9239190"/>
            <a:ext cx="5437877" cy="268265"/>
          </a:xfrm>
          <a:prstGeom prst="roundRect">
            <a:avLst/>
          </a:prstGeom>
          <a:solidFill>
            <a:schemeClr val="tx2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問合せ先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C1099A20-6ADA-482F-B62D-436462037C53}"/>
              </a:ext>
            </a:extLst>
          </p:cNvPr>
          <p:cNvSpPr txBox="1"/>
          <p:nvPr/>
        </p:nvSpPr>
        <p:spPr>
          <a:xfrm>
            <a:off x="1160826" y="9545634"/>
            <a:ext cx="478912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kumimoji="1" lang="ja-JP" altLang="en-US" sz="1600" dirty="0">
                <a:solidFill>
                  <a:schemeClr val="tx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北上市産業支援センター</a:t>
            </a:r>
            <a:endParaRPr kumimoji="1" lang="en-US" altLang="ja-JP" sz="1600" dirty="0">
              <a:solidFill>
                <a:schemeClr val="tx2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kumimoji="1" lang="ja-JP" altLang="en-US" sz="1050" dirty="0">
                <a:solidFill>
                  <a:schemeClr val="tx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〒</a:t>
            </a:r>
            <a:r>
              <a:rPr kumimoji="1" lang="en-US" altLang="ja-JP" sz="1050" dirty="0">
                <a:solidFill>
                  <a:schemeClr val="tx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024-0051</a:t>
            </a:r>
            <a:r>
              <a:rPr kumimoji="1" lang="ja-JP" altLang="en-US" sz="1050" dirty="0">
                <a:solidFill>
                  <a:schemeClr val="tx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北上市相去町山田</a:t>
            </a:r>
            <a:r>
              <a:rPr kumimoji="1" lang="en-US" altLang="ja-JP" sz="1050" dirty="0">
                <a:solidFill>
                  <a:schemeClr val="tx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2-35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kumimoji="1" lang="ja-JP" altLang="en-US" sz="1050" dirty="0">
                <a:solidFill>
                  <a:schemeClr val="tx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電話</a:t>
            </a:r>
            <a:r>
              <a:rPr kumimoji="1" lang="en-US" altLang="ja-JP" sz="1050" dirty="0">
                <a:solidFill>
                  <a:schemeClr val="tx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 0197-71-2181</a:t>
            </a:r>
            <a:r>
              <a:rPr kumimoji="1" lang="ja-JP" altLang="en-US" sz="1050" dirty="0">
                <a:solidFill>
                  <a:schemeClr val="tx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1050" dirty="0">
                <a:solidFill>
                  <a:schemeClr val="tx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FAX 0197-67-3704</a:t>
            </a:r>
          </a:p>
          <a:p>
            <a:pPr>
              <a:lnSpc>
                <a:spcPct val="90000"/>
              </a:lnSpc>
              <a:spcBef>
                <a:spcPts val="300"/>
              </a:spcBef>
            </a:pPr>
            <a:r>
              <a:rPr kumimoji="1" lang="en-US" altLang="ja-JP" sz="1050" dirty="0">
                <a:solidFill>
                  <a:schemeClr val="tx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E-mail</a:t>
            </a:r>
            <a:r>
              <a:rPr kumimoji="1" lang="ja-JP" altLang="en-US" sz="1050" dirty="0">
                <a:solidFill>
                  <a:schemeClr val="tx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kumimoji="1" lang="en-US" altLang="ja-JP" sz="1050" dirty="0">
                <a:solidFill>
                  <a:schemeClr val="tx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kshien1@kitakami.ne.jp</a:t>
            </a:r>
            <a:r>
              <a:rPr kumimoji="1" lang="ja-JP" altLang="en-US" sz="1050" dirty="0">
                <a:solidFill>
                  <a:schemeClr val="tx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1050" dirty="0">
                <a:solidFill>
                  <a:schemeClr val="tx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URL</a:t>
            </a:r>
            <a:r>
              <a:rPr kumimoji="1" lang="ja-JP" altLang="en-US" sz="1050" dirty="0">
                <a:solidFill>
                  <a:schemeClr val="tx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kumimoji="1" lang="en-US" altLang="ja-JP" sz="1050" dirty="0">
                <a:solidFill>
                  <a:schemeClr val="tx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https://kitakamiisc.jp/</a:t>
            </a:r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E93D17F0-FF7B-D52A-682B-1DC8D6E2728F}"/>
              </a:ext>
            </a:extLst>
          </p:cNvPr>
          <p:cNvGrpSpPr/>
          <p:nvPr/>
        </p:nvGrpSpPr>
        <p:grpSpPr>
          <a:xfrm>
            <a:off x="5991827" y="9168256"/>
            <a:ext cx="1188527" cy="1312072"/>
            <a:chOff x="4965896" y="7450379"/>
            <a:chExt cx="1188527" cy="1312072"/>
          </a:xfrm>
        </p:grpSpPr>
        <p:pic>
          <p:nvPicPr>
            <p:cNvPr id="8" name="図 7" descr="QR コード&#10;&#10;AI によって生成されたコンテンツは間違っている可能性があります。">
              <a:extLst>
                <a:ext uri="{FF2B5EF4-FFF2-40B4-BE49-F238E27FC236}">
                  <a16:creationId xmlns:a16="http://schemas.microsoft.com/office/drawing/2014/main" id="{CD151386-B926-9334-95B1-5B9F0554F11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0202" y="7802537"/>
              <a:ext cx="959914" cy="959914"/>
            </a:xfrm>
            <a:prstGeom prst="rect">
              <a:avLst/>
            </a:prstGeom>
          </p:spPr>
        </p:pic>
        <p:sp>
          <p:nvSpPr>
            <p:cNvPr id="10" name="テキスト ボックス 9">
              <a:extLst>
                <a:ext uri="{FF2B5EF4-FFF2-40B4-BE49-F238E27FC236}">
                  <a16:creationId xmlns:a16="http://schemas.microsoft.com/office/drawing/2014/main" id="{039A536E-1A84-1144-618C-FD9AA63F5F26}"/>
                </a:ext>
              </a:extLst>
            </p:cNvPr>
            <p:cNvSpPr txBox="1"/>
            <p:nvPr/>
          </p:nvSpPr>
          <p:spPr>
            <a:xfrm>
              <a:off x="4965896" y="7450379"/>
              <a:ext cx="1188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900" dirty="0">
                  <a:solidFill>
                    <a:schemeClr val="tx2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ホームページは</a:t>
              </a:r>
              <a:endParaRPr kumimoji="1" lang="en-US" altLang="ja-JP" sz="900" dirty="0">
                <a:solidFill>
                  <a:schemeClr val="tx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  <a:p>
              <a:pPr algn="ctr"/>
              <a:r>
                <a:rPr kumimoji="1" lang="ja-JP" altLang="en-US" sz="900" dirty="0">
                  <a:solidFill>
                    <a:schemeClr val="tx2"/>
                  </a:solidFill>
                  <a:latin typeface="UD デジタル 教科書体 NP-B" panose="02020700000000000000" pitchFamily="18" charset="-128"/>
                  <a:ea typeface="UD デジタル 教科書体 NP-B" panose="02020700000000000000" pitchFamily="18" charset="-128"/>
                </a:rPr>
                <a:t>こちら↓</a:t>
              </a:r>
              <a:endParaRPr kumimoji="1" lang="en-US" altLang="ja-JP" sz="900" dirty="0">
                <a:solidFill>
                  <a:schemeClr val="tx2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endParaRPr>
            </a:p>
          </p:txBody>
        </p:sp>
      </p:grp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F01221CD-E8A8-D35A-7E71-B2CE26A84A24}"/>
              </a:ext>
            </a:extLst>
          </p:cNvPr>
          <p:cNvSpPr/>
          <p:nvPr/>
        </p:nvSpPr>
        <p:spPr>
          <a:xfrm>
            <a:off x="1336050" y="8648447"/>
            <a:ext cx="5906457" cy="430887"/>
          </a:xfrm>
          <a:prstGeom prst="rect">
            <a:avLst/>
          </a:prstGeom>
          <a:noFill/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kumimoji="1" lang="ja-JP" altLang="en-US" sz="11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各種セミナーの開催スケジュールは、産業支援センターホームページでご覧いただけます。</a:t>
            </a:r>
            <a:endParaRPr kumimoji="1" lang="en-US" altLang="ja-JP" sz="1100" dirty="0">
              <a:solidFill>
                <a:srgbClr val="C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pPr algn="r"/>
            <a:r>
              <a:rPr kumimoji="1" lang="en-US" altLang="ja-JP" sz="11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※</a:t>
            </a:r>
            <a:r>
              <a:rPr kumimoji="1" lang="ja-JP" altLang="en-US" sz="1100" dirty="0">
                <a:solidFill>
                  <a:srgbClr val="C00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掲載内容は随時更新しております。</a:t>
            </a:r>
            <a:endParaRPr kumimoji="1" lang="en-US" altLang="ja-JP" sz="1100" dirty="0">
              <a:solidFill>
                <a:srgbClr val="C00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7" name="図 6" descr="マップ&#10;&#10;中程度の精度で自動的に生成された説明">
            <a:extLst>
              <a:ext uri="{FF2B5EF4-FFF2-40B4-BE49-F238E27FC236}">
                <a16:creationId xmlns:a16="http://schemas.microsoft.com/office/drawing/2014/main" id="{42F5EEEA-3F67-01EB-A738-A92E0B7FE9D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949" y="9594190"/>
            <a:ext cx="756000" cy="807253"/>
          </a:xfrm>
          <a:prstGeom prst="ellipse">
            <a:avLst/>
          </a:prstGeom>
        </p:spPr>
      </p:pic>
      <p:pic>
        <p:nvPicPr>
          <p:cNvPr id="18" name="図 17" descr="アイコン&#10;&#10;低い精度で自動的に生成された説明">
            <a:extLst>
              <a:ext uri="{FF2B5EF4-FFF2-40B4-BE49-F238E27FC236}">
                <a16:creationId xmlns:a16="http://schemas.microsoft.com/office/drawing/2014/main" id="{ACCEF99D-1BD6-C3DD-B735-7EB9E329B4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622" y="6616073"/>
            <a:ext cx="2226979" cy="385276"/>
          </a:xfrm>
          <a:prstGeom prst="rect">
            <a:avLst/>
          </a:prstGeom>
        </p:spPr>
      </p:pic>
      <p:pic>
        <p:nvPicPr>
          <p:cNvPr id="20" name="図 19" descr="アイコン&#10;&#10;自動的に生成された説明">
            <a:extLst>
              <a:ext uri="{FF2B5EF4-FFF2-40B4-BE49-F238E27FC236}">
                <a16:creationId xmlns:a16="http://schemas.microsoft.com/office/drawing/2014/main" id="{213A0D2F-63B7-9C51-716E-1F50F27E90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99" y="6616073"/>
            <a:ext cx="2226979" cy="385276"/>
          </a:xfrm>
          <a:prstGeom prst="rect">
            <a:avLst/>
          </a:prstGeom>
        </p:spPr>
      </p:pic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803C68BE-3A08-0001-28B9-1D52969CED3C}"/>
              </a:ext>
            </a:extLst>
          </p:cNvPr>
          <p:cNvSpPr txBox="1"/>
          <p:nvPr/>
        </p:nvSpPr>
        <p:spPr>
          <a:xfrm>
            <a:off x="956199" y="2277499"/>
            <a:ext cx="4133961" cy="244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ja-JP" altLang="ja-JP" sz="16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きたかみリスキリング講座は、 北上市で働く皆さんの 「今の仕事をもっと効率よくしたい」 「できることを増やしたい」 「スキルアップしたい」 をサポートする講座です。</a:t>
            </a:r>
          </a:p>
          <a:p>
            <a:pPr algn="just">
              <a:lnSpc>
                <a:spcPct val="120000"/>
              </a:lnSpc>
            </a:pPr>
            <a:r>
              <a:rPr lang="en-US" altLang="ja-JP" sz="16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 AI</a:t>
            </a:r>
            <a:r>
              <a:rPr lang="ja-JP" altLang="ja-JP" sz="16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活用、</a:t>
            </a:r>
            <a:r>
              <a:rPr lang="en-US" altLang="ja-JP" sz="16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IoT</a:t>
            </a:r>
            <a:r>
              <a:rPr lang="ja-JP" altLang="ja-JP" sz="1600" kern="100" dirty="0">
                <a:effectLst/>
                <a:latin typeface="+mj-ea"/>
                <a:ea typeface="+mj-ea"/>
                <a:cs typeface="Times New Roman" panose="02020603050405020304" pitchFamily="18" charset="0"/>
              </a:rPr>
              <a:t>ツール体験、現場ソリューションなど、 新しい技術に触れて、体験できる機会を提供します。 身につけた知識を社内に持ち帰り実践できます。 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BDA0460-EB85-7017-447C-344E306706A1}"/>
              </a:ext>
            </a:extLst>
          </p:cNvPr>
          <p:cNvSpPr txBox="1"/>
          <p:nvPr/>
        </p:nvSpPr>
        <p:spPr>
          <a:xfrm>
            <a:off x="631359" y="7137047"/>
            <a:ext cx="2876658" cy="1113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kumimoji="1" lang="ja-JP" altLang="en-US" sz="1400" dirty="0">
                <a:latin typeface="+mj-ea"/>
                <a:ea typeface="+mj-ea"/>
              </a:rPr>
              <a:t>まずは気になるセミナーから、一歩だけ始めてみませんか？ “今よりちょっと仕事がやりやすくなるヒント” がきっと見つかります。 </a:t>
            </a:r>
          </a:p>
        </p:txBody>
      </p:sp>
      <p:pic>
        <p:nvPicPr>
          <p:cNvPr id="24" name="図 23" descr="グラフィカル ユーザー インターフェイス&#10;&#10;自動的に生成された説明">
            <a:extLst>
              <a:ext uri="{FF2B5EF4-FFF2-40B4-BE49-F238E27FC236}">
                <a16:creationId xmlns:a16="http://schemas.microsoft.com/office/drawing/2014/main" id="{7D901F63-B790-387D-BB77-A86FA46B0EF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40" y="103458"/>
            <a:ext cx="7214395" cy="1109256"/>
          </a:xfrm>
          <a:prstGeom prst="rect">
            <a:avLst/>
          </a:prstGeom>
        </p:spPr>
      </p:pic>
      <p:pic>
        <p:nvPicPr>
          <p:cNvPr id="19" name="図 18" descr="挿絵 が含まれている画像&#10;&#10;自動的に生成された説明">
            <a:extLst>
              <a:ext uri="{FF2B5EF4-FFF2-40B4-BE49-F238E27FC236}">
                <a16:creationId xmlns:a16="http://schemas.microsoft.com/office/drawing/2014/main" id="{7F2AFAE5-5D63-30A9-F614-D82F83CCC48D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87" y="1036104"/>
            <a:ext cx="6780110" cy="88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928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ユーザー定義 24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0070C0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ユーザー定義 10">
      <a:majorFont>
        <a:latin typeface="Trebuchet MS"/>
        <a:ea typeface="UD デジタル 教科書体 NK-B"/>
        <a:cs typeface=""/>
      </a:majorFont>
      <a:minorFont>
        <a:latin typeface="Trebuchet MS"/>
        <a:ea typeface="BIZ UDゴシック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134F92E26A52441B4008BA8A89E5978" ma:contentTypeVersion="5" ma:contentTypeDescription="新しいドキュメントを作成します。" ma:contentTypeScope="" ma:versionID="a1280143c2b9ae38336993ef031e2885">
  <xsd:schema xmlns:xsd="http://www.w3.org/2001/XMLSchema" xmlns:xs="http://www.w3.org/2001/XMLSchema" xmlns:p="http://schemas.microsoft.com/office/2006/metadata/properties" xmlns:ns3="d0e68121-ba76-4521-9e7d-8fc6782b08bb" targetNamespace="http://schemas.microsoft.com/office/2006/metadata/properties" ma:root="true" ma:fieldsID="302173b3a10e5ee551c0ffde21827b92" ns3:_="">
    <xsd:import namespace="d0e68121-ba76-4521-9e7d-8fc6782b08bb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e68121-ba76-4521-9e7d-8fc6782b08bb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D86353C-E994-4F30-B337-9D951EB1C6E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9D2592C-007A-4F8C-AC50-345C51E21A1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0e68121-ba76-4521-9e7d-8fc6782b08b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12F29E0-3510-4E46-A7A6-BC345C71518A}">
  <ds:schemaRefs>
    <ds:schemaRef ds:uri="http://schemas.openxmlformats.org/package/2006/metadata/core-properties"/>
    <ds:schemaRef ds:uri="http://www.w3.org/XML/1998/namespace"/>
    <ds:schemaRef ds:uri="http://purl.org/dc/dcmitype/"/>
    <ds:schemaRef ds:uri="d0e68121-ba76-4521-9e7d-8fc6782b08bb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755</Words>
  <Application>Microsoft Office PowerPoint</Application>
  <PresentationFormat>ユーザー設定</PresentationFormat>
  <Paragraphs>103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UD デジタル 教科書体 NK-B</vt:lpstr>
      <vt:lpstr>UD デジタル 教科書体 NP-B</vt:lpstr>
      <vt:lpstr>游ゴシック</vt:lpstr>
      <vt:lpstr>Arial</vt:lpstr>
      <vt:lpstr>Trebuchet MS</vt:lpstr>
      <vt:lpstr>Office テーマ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sangyou 10</cp:lastModifiedBy>
  <cp:revision>8</cp:revision>
  <cp:lastPrinted>2026-04-07T05:57:28Z</cp:lastPrinted>
  <dcterms:modified xsi:type="dcterms:W3CDTF">2026-04-27T07:45:30Z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0x0101001134F92E26A52441B4008BA8A89E5978</vt:lpwstr>
  </property>
</Properties>
</file>